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00"/>
            </a:pPr>
            <a:r>
              <a:rPr lang="en-US" dirty="0" smtClean="0"/>
              <a:t>Manpower/shift in no.</a:t>
            </a:r>
            <a:endParaRPr lang="en-US" dirty="0"/>
          </a:p>
        </c:rich>
      </c:tx>
      <c:layout/>
      <c:overlay val="0"/>
    </c:title>
    <c:autoTitleDeleted val="0"/>
    <c:plotArea>
      <c:layout/>
      <c:barChart>
        <c:barDir val="col"/>
        <c:grouping val="clustered"/>
        <c:varyColors val="0"/>
        <c:ser>
          <c:idx val="0"/>
          <c:order val="0"/>
          <c:tx>
            <c:strRef>
              <c:f>Sheet1!$B$1</c:f>
              <c:strCache>
                <c:ptCount val="1"/>
                <c:pt idx="0">
                  <c:v>Manpower/shift</c:v>
                </c:pt>
              </c:strCache>
            </c:strRef>
          </c:tx>
          <c:invertIfNegative val="0"/>
          <c:dLbls>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Before</c:v>
                </c:pt>
                <c:pt idx="1">
                  <c:v>After</c:v>
                </c:pt>
              </c:strCache>
            </c:strRef>
          </c:cat>
          <c:val>
            <c:numRef>
              <c:f>Sheet1!$B$2:$B$3</c:f>
              <c:numCache>
                <c:formatCode>General</c:formatCode>
                <c:ptCount val="2"/>
                <c:pt idx="0">
                  <c:v>2</c:v>
                </c:pt>
                <c:pt idx="1">
                  <c:v>1</c:v>
                </c:pt>
              </c:numCache>
            </c:numRef>
          </c:val>
        </c:ser>
        <c:dLbls>
          <c:showLegendKey val="0"/>
          <c:showVal val="0"/>
          <c:showCatName val="0"/>
          <c:showSerName val="0"/>
          <c:showPercent val="0"/>
          <c:showBubbleSize val="0"/>
        </c:dLbls>
        <c:gapWidth val="150"/>
        <c:axId val="113939968"/>
        <c:axId val="113941504"/>
      </c:barChart>
      <c:catAx>
        <c:axId val="113939968"/>
        <c:scaling>
          <c:orientation val="minMax"/>
        </c:scaling>
        <c:delete val="0"/>
        <c:axPos val="b"/>
        <c:numFmt formatCode="General" sourceLinked="0"/>
        <c:majorTickMark val="out"/>
        <c:minorTickMark val="none"/>
        <c:tickLblPos val="nextTo"/>
        <c:txPr>
          <a:bodyPr/>
          <a:lstStyle/>
          <a:p>
            <a:pPr>
              <a:defRPr sz="1100"/>
            </a:pPr>
            <a:endParaRPr lang="en-US"/>
          </a:p>
        </c:txPr>
        <c:crossAx val="113941504"/>
        <c:crosses val="autoZero"/>
        <c:auto val="1"/>
        <c:lblAlgn val="ctr"/>
        <c:lblOffset val="100"/>
        <c:noMultiLvlLbl val="0"/>
      </c:catAx>
      <c:valAx>
        <c:axId val="113941504"/>
        <c:scaling>
          <c:orientation val="minMax"/>
        </c:scaling>
        <c:delete val="0"/>
        <c:axPos val="l"/>
        <c:majorGridlines/>
        <c:numFmt formatCode="General" sourceLinked="1"/>
        <c:majorTickMark val="out"/>
        <c:minorTickMark val="none"/>
        <c:tickLblPos val="nextTo"/>
        <c:txPr>
          <a:bodyPr/>
          <a:lstStyle/>
          <a:p>
            <a:pPr>
              <a:defRPr sz="1000"/>
            </a:pPr>
            <a:endParaRPr lang="en-US"/>
          </a:p>
        </c:txPr>
        <c:crossAx val="1139399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20.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52400" y="152400"/>
            <a:ext cx="8839200" cy="457200"/>
          </a:xfrm>
          <a:prstGeom prst="rect">
            <a:avLst/>
          </a:prstGeom>
          <a:solidFill>
            <a:schemeClr val="bg1"/>
          </a:solid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b="1" dirty="0"/>
          </a:p>
        </p:txBody>
      </p:sp>
      <p:sp>
        <p:nvSpPr>
          <p:cNvPr id="11267" name="Rectangle 3"/>
          <p:cNvSpPr>
            <a:spLocks noChangeArrowheads="1"/>
          </p:cNvSpPr>
          <p:nvPr/>
        </p:nvSpPr>
        <p:spPr bwMode="auto">
          <a:xfrm>
            <a:off x="152400" y="152400"/>
            <a:ext cx="14478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b="1" dirty="0"/>
          </a:p>
        </p:txBody>
      </p:sp>
      <p:sp>
        <p:nvSpPr>
          <p:cNvPr id="11268" name="Rectangle 4"/>
          <p:cNvSpPr>
            <a:spLocks noChangeArrowheads="1"/>
          </p:cNvSpPr>
          <p:nvPr/>
        </p:nvSpPr>
        <p:spPr bwMode="auto">
          <a:xfrm>
            <a:off x="1600200" y="152400"/>
            <a:ext cx="1981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TPM CIRCLE NO :-</a:t>
            </a:r>
            <a:r>
              <a:rPr lang="en-US" altLang="en-US" sz="1000" b="1" dirty="0"/>
              <a:t> </a:t>
            </a:r>
          </a:p>
        </p:txBody>
      </p:sp>
      <p:sp>
        <p:nvSpPr>
          <p:cNvPr id="11269" name="Rectangle 5"/>
          <p:cNvSpPr>
            <a:spLocks noChangeArrowheads="1"/>
          </p:cNvSpPr>
          <p:nvPr/>
        </p:nvSpPr>
        <p:spPr bwMode="auto">
          <a:xfrm>
            <a:off x="1600200" y="304800"/>
            <a:ext cx="1981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TPM CIRCLE NAME :-</a:t>
            </a:r>
            <a:endParaRPr lang="en-US" altLang="en-US" sz="1000" b="1" dirty="0"/>
          </a:p>
        </p:txBody>
      </p:sp>
      <p:sp>
        <p:nvSpPr>
          <p:cNvPr id="11270" name="Rectangle 6"/>
          <p:cNvSpPr>
            <a:spLocks noChangeArrowheads="1"/>
          </p:cNvSpPr>
          <p:nvPr/>
        </p:nvSpPr>
        <p:spPr bwMode="auto">
          <a:xfrm>
            <a:off x="1600200" y="457200"/>
            <a:ext cx="1981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DEPT </a:t>
            </a:r>
            <a:r>
              <a:rPr lang="en-US" altLang="en-US" sz="1000" b="1" dirty="0" smtClean="0">
                <a:solidFill>
                  <a:srgbClr val="0000FF"/>
                </a:solidFill>
              </a:rPr>
              <a:t>:-ME</a:t>
            </a:r>
            <a:endParaRPr lang="en-US" altLang="en-US" sz="1000" b="1" dirty="0"/>
          </a:p>
        </p:txBody>
      </p:sp>
      <p:sp>
        <p:nvSpPr>
          <p:cNvPr id="11271" name="Rectangle 7"/>
          <p:cNvSpPr>
            <a:spLocks noChangeArrowheads="1"/>
          </p:cNvSpPr>
          <p:nvPr/>
        </p:nvSpPr>
        <p:spPr bwMode="auto">
          <a:xfrm>
            <a:off x="152400" y="623456"/>
            <a:ext cx="1371600" cy="13854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CELL </a:t>
            </a:r>
            <a:r>
              <a:rPr lang="en-US" altLang="en-US" sz="1000" b="1" dirty="0" smtClean="0">
                <a:solidFill>
                  <a:srgbClr val="0000FF"/>
                </a:solidFill>
              </a:rPr>
              <a:t>:- </a:t>
            </a:r>
            <a:r>
              <a:rPr lang="en-US" altLang="en-US" sz="1000" b="1" dirty="0" smtClean="0"/>
              <a:t>A410</a:t>
            </a:r>
            <a:r>
              <a:rPr lang="en-US" altLang="en-US" sz="1000" b="1" dirty="0" smtClean="0">
                <a:solidFill>
                  <a:srgbClr val="0000FF"/>
                </a:solidFill>
              </a:rPr>
              <a:t>		</a:t>
            </a:r>
            <a:endParaRPr lang="en-US" altLang="en-US" sz="1000" b="1" dirty="0"/>
          </a:p>
        </p:txBody>
      </p:sp>
      <p:sp>
        <p:nvSpPr>
          <p:cNvPr id="11272" name="Rectangle 8"/>
          <p:cNvSpPr>
            <a:spLocks noChangeArrowheads="1"/>
          </p:cNvSpPr>
          <p:nvPr/>
        </p:nvSpPr>
        <p:spPr bwMode="auto">
          <a:xfrm>
            <a:off x="1598180" y="619128"/>
            <a:ext cx="1790700" cy="1532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CELL NAME</a:t>
            </a:r>
            <a:r>
              <a:rPr lang="en-US" altLang="en-US" sz="1000" b="1" dirty="0" smtClean="0">
                <a:solidFill>
                  <a:srgbClr val="0000FF"/>
                </a:solidFill>
              </a:rPr>
              <a:t>:-</a:t>
            </a:r>
            <a:r>
              <a:rPr lang="en-US" altLang="en-US" sz="1000" b="1" dirty="0" smtClean="0"/>
              <a:t>Assly. Line</a:t>
            </a:r>
            <a:endParaRPr lang="en-US" altLang="en-US" sz="1000" b="1" dirty="0"/>
          </a:p>
        </p:txBody>
      </p:sp>
      <p:sp>
        <p:nvSpPr>
          <p:cNvPr id="11273" name="Rectangle 9"/>
          <p:cNvSpPr>
            <a:spLocks noChangeArrowheads="1"/>
          </p:cNvSpPr>
          <p:nvPr/>
        </p:nvSpPr>
        <p:spPr bwMode="auto">
          <a:xfrm>
            <a:off x="3581400" y="1524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ACTIVITY</a:t>
            </a:r>
          </a:p>
        </p:txBody>
      </p:sp>
      <p:sp>
        <p:nvSpPr>
          <p:cNvPr id="11274" name="Rectangle 10"/>
          <p:cNvSpPr>
            <a:spLocks noChangeArrowheads="1"/>
          </p:cNvSpPr>
          <p:nvPr/>
        </p:nvSpPr>
        <p:spPr bwMode="auto">
          <a:xfrm>
            <a:off x="3581400" y="3048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LOSS NO. / STEP</a:t>
            </a:r>
          </a:p>
        </p:txBody>
      </p:sp>
      <p:sp>
        <p:nvSpPr>
          <p:cNvPr id="11275" name="Rectangle 11"/>
          <p:cNvSpPr>
            <a:spLocks noChangeArrowheads="1"/>
          </p:cNvSpPr>
          <p:nvPr/>
        </p:nvSpPr>
        <p:spPr bwMode="auto">
          <a:xfrm>
            <a:off x="3581400" y="4572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RESULT AREA</a:t>
            </a:r>
          </a:p>
        </p:txBody>
      </p:sp>
      <p:sp>
        <p:nvSpPr>
          <p:cNvPr id="3084" name="Rectangle 12"/>
          <p:cNvSpPr>
            <a:spLocks noChangeArrowheads="1"/>
          </p:cNvSpPr>
          <p:nvPr/>
        </p:nvSpPr>
        <p:spPr bwMode="auto">
          <a:xfrm>
            <a:off x="3181350" y="619991"/>
            <a:ext cx="3478882" cy="1420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US" altLang="en-US" sz="1000" b="1" dirty="0">
                <a:solidFill>
                  <a:srgbClr val="0000FF"/>
                </a:solidFill>
              </a:rPr>
              <a:t>MACHINE / STAGE  :- </a:t>
            </a:r>
            <a:r>
              <a:rPr lang="en-US" altLang="en-US" sz="1000" b="1" dirty="0" smtClean="0"/>
              <a:t>Free rotation &amp;</a:t>
            </a:r>
            <a:r>
              <a:rPr lang="en-US" altLang="en-US" sz="1000" b="1" dirty="0" smtClean="0">
                <a:solidFill>
                  <a:srgbClr val="0000FF"/>
                </a:solidFill>
              </a:rPr>
              <a:t> </a:t>
            </a:r>
            <a:r>
              <a:rPr lang="en-US" altLang="en-US" sz="1000" b="1" dirty="0" smtClean="0"/>
              <a:t>Flushing </a:t>
            </a:r>
            <a:r>
              <a:rPr lang="en-US" altLang="en-US" sz="1000" b="1" dirty="0"/>
              <a:t>T</a:t>
            </a:r>
            <a:r>
              <a:rPr lang="en-US" altLang="en-US" sz="1000" b="1" dirty="0" smtClean="0"/>
              <a:t>est Rig</a:t>
            </a:r>
          </a:p>
        </p:txBody>
      </p:sp>
      <p:sp>
        <p:nvSpPr>
          <p:cNvPr id="11277" name="Rectangle 13"/>
          <p:cNvSpPr>
            <a:spLocks noChangeArrowheads="1"/>
          </p:cNvSpPr>
          <p:nvPr/>
        </p:nvSpPr>
        <p:spPr bwMode="auto">
          <a:xfrm>
            <a:off x="6574768" y="533400"/>
            <a:ext cx="2166664" cy="30133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solidFill>
                  <a:srgbClr val="0000FF"/>
                </a:solidFill>
              </a:rPr>
              <a:t>Operation:</a:t>
            </a:r>
            <a:r>
              <a:rPr lang="en-US" altLang="en-US" sz="1000" b="1" dirty="0" smtClean="0"/>
              <a:t> Free rotation, Flushing test</a:t>
            </a:r>
            <a:endParaRPr lang="en-US" altLang="en-US" sz="900" b="1" dirty="0"/>
          </a:p>
        </p:txBody>
      </p:sp>
      <p:sp>
        <p:nvSpPr>
          <p:cNvPr id="11278" name="Rectangle 14"/>
          <p:cNvSpPr>
            <a:spLocks noChangeArrowheads="1"/>
          </p:cNvSpPr>
          <p:nvPr/>
        </p:nvSpPr>
        <p:spPr bwMode="auto">
          <a:xfrm>
            <a:off x="4800600" y="152400"/>
            <a:ext cx="304800" cy="152400"/>
          </a:xfrm>
          <a:prstGeom prst="rect">
            <a:avLst/>
          </a:prstGeom>
          <a:solidFill>
            <a:srgbClr val="00B050"/>
          </a:solid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KK</a:t>
            </a:r>
          </a:p>
        </p:txBody>
      </p:sp>
      <p:sp>
        <p:nvSpPr>
          <p:cNvPr id="11279" name="Rectangle 15"/>
          <p:cNvSpPr>
            <a:spLocks noChangeArrowheads="1"/>
          </p:cNvSpPr>
          <p:nvPr/>
        </p:nvSpPr>
        <p:spPr bwMode="auto">
          <a:xfrm>
            <a:off x="7239000" y="152400"/>
            <a:ext cx="17526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600" b="1" dirty="0"/>
          </a:p>
        </p:txBody>
      </p:sp>
      <p:sp>
        <p:nvSpPr>
          <p:cNvPr id="11280" name="WordArt 16"/>
          <p:cNvSpPr>
            <a:spLocks noChangeArrowheads="1" noChangeShapeType="1" noTextEdit="1"/>
          </p:cNvSpPr>
          <p:nvPr/>
        </p:nvSpPr>
        <p:spPr bwMode="auto">
          <a:xfrm>
            <a:off x="7543800" y="200025"/>
            <a:ext cx="1143000" cy="152400"/>
          </a:xfrm>
          <a:prstGeom prst="rect">
            <a:avLst/>
          </a:prstGeom>
        </p:spPr>
        <p:txBody>
          <a:bodyPr wrap="none" lIns="91429" tIns="45715" rIns="91429" bIns="45715" fromWordArt="1">
            <a:prstTxWarp prst="textPlain">
              <a:avLst>
                <a:gd name="adj" fmla="val 50000"/>
              </a:avLst>
            </a:prstTxWarp>
          </a:bodyPr>
          <a:lstStyle/>
          <a:p>
            <a:pPr algn="ctr"/>
            <a:r>
              <a:rPr lang="en-US" sz="3600" b="1" kern="10" dirty="0">
                <a:ln w="9525">
                  <a:solidFill>
                    <a:srgbClr val="000000"/>
                  </a:solidFill>
                  <a:round/>
                  <a:headEnd/>
                  <a:tailEnd/>
                </a:ln>
                <a:solidFill>
                  <a:schemeClr val="tx2"/>
                </a:solidFill>
                <a:latin typeface="Arial"/>
                <a:cs typeface="Arial"/>
              </a:rPr>
              <a:t>KAIZEN IDEA SHEET</a:t>
            </a:r>
          </a:p>
        </p:txBody>
      </p:sp>
      <p:sp>
        <p:nvSpPr>
          <p:cNvPr id="11281" name="Rectangle 17"/>
          <p:cNvSpPr>
            <a:spLocks noChangeArrowheads="1"/>
          </p:cNvSpPr>
          <p:nvPr/>
        </p:nvSpPr>
        <p:spPr bwMode="auto">
          <a:xfrm>
            <a:off x="51054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QM</a:t>
            </a:r>
          </a:p>
        </p:txBody>
      </p:sp>
      <p:sp>
        <p:nvSpPr>
          <p:cNvPr id="11282" name="Rectangle 18"/>
          <p:cNvSpPr>
            <a:spLocks noChangeArrowheads="1"/>
          </p:cNvSpPr>
          <p:nvPr/>
        </p:nvSpPr>
        <p:spPr bwMode="auto">
          <a:xfrm>
            <a:off x="54102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PM</a:t>
            </a:r>
          </a:p>
        </p:txBody>
      </p:sp>
      <p:sp>
        <p:nvSpPr>
          <p:cNvPr id="11283" name="Rectangle 19"/>
          <p:cNvSpPr>
            <a:spLocks noChangeArrowheads="1"/>
          </p:cNvSpPr>
          <p:nvPr/>
        </p:nvSpPr>
        <p:spPr bwMode="auto">
          <a:xfrm>
            <a:off x="57150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JH</a:t>
            </a:r>
          </a:p>
        </p:txBody>
      </p:sp>
      <p:sp>
        <p:nvSpPr>
          <p:cNvPr id="11284" name="Rectangle 20"/>
          <p:cNvSpPr>
            <a:spLocks noChangeArrowheads="1"/>
          </p:cNvSpPr>
          <p:nvPr/>
        </p:nvSpPr>
        <p:spPr bwMode="auto">
          <a:xfrm>
            <a:off x="60198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SHE</a:t>
            </a:r>
          </a:p>
        </p:txBody>
      </p:sp>
      <p:sp>
        <p:nvSpPr>
          <p:cNvPr id="11285" name="Rectangle 21"/>
          <p:cNvSpPr>
            <a:spLocks noChangeArrowheads="1"/>
          </p:cNvSpPr>
          <p:nvPr/>
        </p:nvSpPr>
        <p:spPr bwMode="auto">
          <a:xfrm>
            <a:off x="63246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OT</a:t>
            </a:r>
          </a:p>
        </p:txBody>
      </p:sp>
      <p:sp>
        <p:nvSpPr>
          <p:cNvPr id="11286" name="Rectangle 22"/>
          <p:cNvSpPr>
            <a:spLocks noChangeArrowheads="1"/>
          </p:cNvSpPr>
          <p:nvPr/>
        </p:nvSpPr>
        <p:spPr bwMode="auto">
          <a:xfrm>
            <a:off x="66294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DM</a:t>
            </a:r>
          </a:p>
        </p:txBody>
      </p:sp>
      <p:sp>
        <p:nvSpPr>
          <p:cNvPr id="11287" name="Rectangle 23"/>
          <p:cNvSpPr>
            <a:spLocks noChangeArrowheads="1"/>
          </p:cNvSpPr>
          <p:nvPr/>
        </p:nvSpPr>
        <p:spPr bwMode="auto">
          <a:xfrm>
            <a:off x="6934200" y="1524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E&amp;T</a:t>
            </a:r>
          </a:p>
        </p:txBody>
      </p:sp>
      <p:sp>
        <p:nvSpPr>
          <p:cNvPr id="11288" name="Rectangle 24"/>
          <p:cNvSpPr>
            <a:spLocks noChangeArrowheads="1"/>
          </p:cNvSpPr>
          <p:nvPr/>
        </p:nvSpPr>
        <p:spPr bwMode="auto">
          <a:xfrm>
            <a:off x="48006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89" name="Rectangle 25"/>
          <p:cNvSpPr>
            <a:spLocks noChangeArrowheads="1"/>
          </p:cNvSpPr>
          <p:nvPr/>
        </p:nvSpPr>
        <p:spPr bwMode="auto">
          <a:xfrm>
            <a:off x="51054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0" name="Rectangle 26"/>
          <p:cNvSpPr>
            <a:spLocks noChangeArrowheads="1"/>
          </p:cNvSpPr>
          <p:nvPr/>
        </p:nvSpPr>
        <p:spPr bwMode="auto">
          <a:xfrm>
            <a:off x="54102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1" name="Rectangle 27"/>
          <p:cNvSpPr>
            <a:spLocks noChangeArrowheads="1"/>
          </p:cNvSpPr>
          <p:nvPr/>
        </p:nvSpPr>
        <p:spPr bwMode="auto">
          <a:xfrm>
            <a:off x="57150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2" name="Rectangle 28"/>
          <p:cNvSpPr>
            <a:spLocks noChangeArrowheads="1"/>
          </p:cNvSpPr>
          <p:nvPr/>
        </p:nvSpPr>
        <p:spPr bwMode="auto">
          <a:xfrm>
            <a:off x="60198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3" name="Rectangle 29"/>
          <p:cNvSpPr>
            <a:spLocks noChangeArrowheads="1"/>
          </p:cNvSpPr>
          <p:nvPr/>
        </p:nvSpPr>
        <p:spPr bwMode="auto">
          <a:xfrm>
            <a:off x="63246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4" name="Rectangle 30"/>
          <p:cNvSpPr>
            <a:spLocks noChangeArrowheads="1"/>
          </p:cNvSpPr>
          <p:nvPr/>
        </p:nvSpPr>
        <p:spPr bwMode="auto">
          <a:xfrm>
            <a:off x="66294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5" name="Rectangle 31"/>
          <p:cNvSpPr>
            <a:spLocks noChangeArrowheads="1"/>
          </p:cNvSpPr>
          <p:nvPr/>
        </p:nvSpPr>
        <p:spPr bwMode="auto">
          <a:xfrm>
            <a:off x="6934200" y="3048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296" name="Rectangle 32"/>
          <p:cNvSpPr>
            <a:spLocks noChangeArrowheads="1"/>
          </p:cNvSpPr>
          <p:nvPr/>
        </p:nvSpPr>
        <p:spPr bwMode="auto">
          <a:xfrm>
            <a:off x="4800600" y="457200"/>
            <a:ext cx="304800" cy="152400"/>
          </a:xfrm>
          <a:prstGeom prst="rect">
            <a:avLst/>
          </a:prstGeom>
          <a:solidFill>
            <a:srgbClr val="00B050"/>
          </a:solid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P</a:t>
            </a:r>
          </a:p>
        </p:txBody>
      </p:sp>
      <p:sp>
        <p:nvSpPr>
          <p:cNvPr id="11297" name="Rectangle 33"/>
          <p:cNvSpPr>
            <a:spLocks noChangeArrowheads="1"/>
          </p:cNvSpPr>
          <p:nvPr/>
        </p:nvSpPr>
        <p:spPr bwMode="auto">
          <a:xfrm>
            <a:off x="5105400" y="457200"/>
            <a:ext cx="304800" cy="152400"/>
          </a:xfrm>
          <a:prstGeom prst="rect">
            <a:avLst/>
          </a:prstGeom>
          <a:noFill/>
          <a:ln w="9525">
            <a:solidFill>
              <a:schemeClr val="tx1"/>
            </a:solidFill>
            <a:miter lim="800000"/>
            <a:headEnd/>
            <a:tailEnd/>
          </a:ln>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Q</a:t>
            </a:r>
          </a:p>
        </p:txBody>
      </p:sp>
      <p:sp>
        <p:nvSpPr>
          <p:cNvPr id="11298" name="Rectangle 34"/>
          <p:cNvSpPr>
            <a:spLocks noChangeArrowheads="1"/>
          </p:cNvSpPr>
          <p:nvPr/>
        </p:nvSpPr>
        <p:spPr bwMode="auto">
          <a:xfrm>
            <a:off x="5410200" y="457200"/>
            <a:ext cx="609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600" b="1" dirty="0"/>
              <a:t>DEF :-</a:t>
            </a:r>
            <a:r>
              <a:rPr lang="en-US" altLang="en-US" sz="500" b="1" dirty="0"/>
              <a:t> A / B / C</a:t>
            </a:r>
          </a:p>
        </p:txBody>
      </p:sp>
      <p:sp>
        <p:nvSpPr>
          <p:cNvPr id="11300" name="Rectangle 36"/>
          <p:cNvSpPr>
            <a:spLocks noChangeArrowheads="1"/>
          </p:cNvSpPr>
          <p:nvPr/>
        </p:nvSpPr>
        <p:spPr bwMode="auto">
          <a:xfrm>
            <a:off x="6324600" y="457200"/>
            <a:ext cx="304800" cy="152400"/>
          </a:xfrm>
          <a:prstGeom prst="rect">
            <a:avLst/>
          </a:prstGeom>
          <a:no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D</a:t>
            </a:r>
          </a:p>
        </p:txBody>
      </p:sp>
      <p:sp>
        <p:nvSpPr>
          <p:cNvPr id="11301" name="Rectangle 37"/>
          <p:cNvSpPr>
            <a:spLocks noChangeArrowheads="1"/>
          </p:cNvSpPr>
          <p:nvPr/>
        </p:nvSpPr>
        <p:spPr bwMode="auto">
          <a:xfrm>
            <a:off x="6629400" y="457200"/>
            <a:ext cx="304800" cy="152400"/>
          </a:xfrm>
          <a:prstGeom prst="rect">
            <a:avLst/>
          </a:prstGeom>
          <a:noFill/>
          <a:ln w="9525">
            <a:solidFill>
              <a:schemeClr val="tx1"/>
            </a:solidFill>
            <a:miter lim="800000"/>
            <a:headEnd/>
            <a:tailEnd/>
          </a:ln>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smtClean="0"/>
              <a:t>S</a:t>
            </a:r>
            <a:endParaRPr lang="en-US" altLang="en-US" sz="1000" b="1" dirty="0"/>
          </a:p>
        </p:txBody>
      </p:sp>
      <p:sp>
        <p:nvSpPr>
          <p:cNvPr id="11302" name="Rectangle 38"/>
          <p:cNvSpPr>
            <a:spLocks noChangeArrowheads="1"/>
          </p:cNvSpPr>
          <p:nvPr/>
        </p:nvSpPr>
        <p:spPr bwMode="auto">
          <a:xfrm>
            <a:off x="6934200" y="457200"/>
            <a:ext cx="3048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t>M</a:t>
            </a:r>
          </a:p>
        </p:txBody>
      </p:sp>
      <p:sp>
        <p:nvSpPr>
          <p:cNvPr id="11303" name="Rectangle 39"/>
          <p:cNvSpPr>
            <a:spLocks noChangeArrowheads="1"/>
          </p:cNvSpPr>
          <p:nvPr/>
        </p:nvSpPr>
        <p:spPr bwMode="auto">
          <a:xfrm>
            <a:off x="152400" y="762000"/>
            <a:ext cx="3048002" cy="60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dirty="0" smtClean="0">
                <a:solidFill>
                  <a:srgbClr val="0000FF"/>
                </a:solidFill>
              </a:rPr>
              <a:t>KAIZEN </a:t>
            </a:r>
            <a:r>
              <a:rPr lang="en-US" altLang="en-US" sz="1200" b="1" dirty="0">
                <a:solidFill>
                  <a:srgbClr val="0000FF"/>
                </a:solidFill>
              </a:rPr>
              <a:t>THEME </a:t>
            </a:r>
            <a:r>
              <a:rPr lang="en-US" altLang="en-US" sz="1200" b="1" dirty="0" smtClean="0">
                <a:solidFill>
                  <a:srgbClr val="0000FF"/>
                </a:solidFill>
              </a:rPr>
              <a:t>:-</a:t>
            </a:r>
            <a:r>
              <a:rPr lang="en-US" altLang="en-US" sz="1050" b="1" dirty="0" smtClean="0"/>
              <a:t>To reduce </a:t>
            </a:r>
            <a:endParaRPr lang="en-US" sz="1050" dirty="0" smtClean="0"/>
          </a:p>
          <a:p>
            <a:pPr eaLnBrk="1" hangingPunct="1">
              <a:spcBef>
                <a:spcPct val="0"/>
              </a:spcBef>
              <a:buFontTx/>
              <a:buNone/>
            </a:pPr>
            <a:r>
              <a:rPr lang="en-US" sz="1050" b="1" dirty="0" smtClean="0"/>
              <a:t>manpower  by  combining operations.</a:t>
            </a:r>
          </a:p>
        </p:txBody>
      </p:sp>
      <p:sp>
        <p:nvSpPr>
          <p:cNvPr id="11304" name="Rectangle 40"/>
          <p:cNvSpPr>
            <a:spLocks noChangeArrowheads="1"/>
          </p:cNvSpPr>
          <p:nvPr/>
        </p:nvSpPr>
        <p:spPr bwMode="auto">
          <a:xfrm>
            <a:off x="3200400" y="762000"/>
            <a:ext cx="57912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IDEA </a:t>
            </a:r>
            <a:r>
              <a:rPr lang="en-US" altLang="en-US" sz="1100" b="1" dirty="0" smtClean="0">
                <a:solidFill>
                  <a:srgbClr val="0000FF"/>
                </a:solidFill>
              </a:rPr>
              <a:t>:-</a:t>
            </a:r>
            <a:r>
              <a:rPr lang="en-US" altLang="en-US" sz="1100" dirty="0"/>
              <a:t> </a:t>
            </a:r>
            <a:r>
              <a:rPr lang="en-US" altLang="en-US" sz="1100" b="1" dirty="0"/>
              <a:t>To </a:t>
            </a:r>
            <a:r>
              <a:rPr lang="en-US" altLang="en-US" sz="1100" b="1" dirty="0" smtClean="0"/>
              <a:t>introduce Free rotation &amp; Flushing combi</a:t>
            </a:r>
            <a:endParaRPr lang="en-US" altLang="en-US" sz="1600" dirty="0"/>
          </a:p>
        </p:txBody>
      </p:sp>
      <p:sp>
        <p:nvSpPr>
          <p:cNvPr id="11305" name="Rectangle 41"/>
          <p:cNvSpPr>
            <a:spLocks noChangeArrowheads="1"/>
          </p:cNvSpPr>
          <p:nvPr/>
        </p:nvSpPr>
        <p:spPr bwMode="auto">
          <a:xfrm>
            <a:off x="152400" y="1371600"/>
            <a:ext cx="3048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WIDELY/DEEPLY:-</a:t>
            </a:r>
            <a:endParaRPr lang="en-US" altLang="en-US" sz="800" b="1" dirty="0"/>
          </a:p>
        </p:txBody>
      </p:sp>
      <p:sp>
        <p:nvSpPr>
          <p:cNvPr id="11306" name="Rectangle 42"/>
          <p:cNvSpPr>
            <a:spLocks noChangeArrowheads="1"/>
          </p:cNvSpPr>
          <p:nvPr/>
        </p:nvSpPr>
        <p:spPr bwMode="auto">
          <a:xfrm>
            <a:off x="133350" y="1553694"/>
            <a:ext cx="2971800" cy="626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6600"/>
                </a:solidFill>
                <a:miter lim="800000"/>
                <a:headEnd/>
                <a:tailEnd/>
              </a14:hiddenLine>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PROBLEM / PRESENT STATUS</a:t>
            </a:r>
            <a:r>
              <a:rPr lang="en-US" altLang="en-US" sz="1100" b="1" dirty="0" smtClean="0">
                <a:solidFill>
                  <a:srgbClr val="0000FF"/>
                </a:solidFill>
              </a:rPr>
              <a:t>:- </a:t>
            </a:r>
            <a:r>
              <a:rPr lang="en-US" altLang="en-US" sz="1100" b="1" dirty="0" smtClean="0"/>
              <a:t>Extra</a:t>
            </a:r>
          </a:p>
          <a:p>
            <a:pPr eaLnBrk="1" hangingPunct="1">
              <a:spcBef>
                <a:spcPct val="0"/>
              </a:spcBef>
              <a:buNone/>
            </a:pPr>
            <a:r>
              <a:rPr lang="en-US" altLang="en-US" sz="1100" b="1" dirty="0" smtClean="0"/>
              <a:t> Manpower required due to both  stations</a:t>
            </a:r>
          </a:p>
          <a:p>
            <a:pPr eaLnBrk="1" hangingPunct="1">
              <a:spcBef>
                <a:spcPct val="0"/>
              </a:spcBef>
              <a:buNone/>
            </a:pPr>
            <a:r>
              <a:rPr lang="en-US" altLang="en-US" sz="1100" b="1" dirty="0" smtClean="0"/>
              <a:t> are separate. </a:t>
            </a:r>
          </a:p>
          <a:p>
            <a:pPr algn="ctr" eaLnBrk="1" hangingPunct="1">
              <a:spcBef>
                <a:spcPct val="0"/>
              </a:spcBef>
              <a:buFontTx/>
              <a:buNone/>
            </a:pPr>
            <a:r>
              <a:rPr lang="en-US" altLang="en-US" sz="1100" b="1" dirty="0"/>
              <a:t> </a:t>
            </a:r>
            <a:endParaRPr lang="en-US" altLang="en-US" sz="1000" dirty="0" smtClean="0"/>
          </a:p>
        </p:txBody>
      </p:sp>
      <p:sp>
        <p:nvSpPr>
          <p:cNvPr id="11307" name="Rectangle 43"/>
          <p:cNvSpPr>
            <a:spLocks noChangeArrowheads="1"/>
          </p:cNvSpPr>
          <p:nvPr/>
        </p:nvSpPr>
        <p:spPr bwMode="auto">
          <a:xfrm>
            <a:off x="3200400" y="1143000"/>
            <a:ext cx="3276600" cy="274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smtClean="0">
                <a:solidFill>
                  <a:srgbClr val="0000FF"/>
                </a:solidFill>
              </a:rPr>
              <a:t>COUNTERMEASURE</a:t>
            </a:r>
            <a:r>
              <a:rPr lang="en-US" altLang="en-US" sz="1100" b="1" dirty="0" smtClean="0"/>
              <a:t>:- New test for free rotation </a:t>
            </a:r>
          </a:p>
          <a:p>
            <a:pPr eaLnBrk="1" hangingPunct="1">
              <a:spcBef>
                <a:spcPct val="0"/>
              </a:spcBef>
              <a:buFontTx/>
              <a:buNone/>
            </a:pPr>
            <a:r>
              <a:rPr lang="en-US" altLang="en-US" sz="1100" b="1" dirty="0" smtClean="0"/>
              <a:t> &amp; flushing combine testing</a:t>
            </a:r>
            <a:endParaRPr lang="en-US" altLang="en-US" sz="1100" dirty="0" smtClean="0"/>
          </a:p>
        </p:txBody>
      </p:sp>
      <p:sp>
        <p:nvSpPr>
          <p:cNvPr id="11308" name="Rectangle 44"/>
          <p:cNvSpPr>
            <a:spLocks noChangeArrowheads="1"/>
          </p:cNvSpPr>
          <p:nvPr/>
        </p:nvSpPr>
        <p:spPr bwMode="auto">
          <a:xfrm>
            <a:off x="6477000" y="11430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solidFill>
                  <a:srgbClr val="0000FF"/>
                </a:solidFill>
              </a:rPr>
              <a:t>BENCHMARK</a:t>
            </a:r>
            <a:endParaRPr lang="en-US" altLang="en-US" sz="1000" b="1" dirty="0">
              <a:solidFill>
                <a:srgbClr val="0000FF"/>
              </a:solidFill>
            </a:endParaRPr>
          </a:p>
        </p:txBody>
      </p:sp>
      <p:sp>
        <p:nvSpPr>
          <p:cNvPr id="11309" name="Rectangle 45"/>
          <p:cNvSpPr>
            <a:spLocks noChangeArrowheads="1"/>
          </p:cNvSpPr>
          <p:nvPr/>
        </p:nvSpPr>
        <p:spPr bwMode="auto">
          <a:xfrm>
            <a:off x="6477000" y="12954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TARGET</a:t>
            </a:r>
          </a:p>
        </p:txBody>
      </p:sp>
      <p:sp>
        <p:nvSpPr>
          <p:cNvPr id="11310" name="Rectangle 46"/>
          <p:cNvSpPr>
            <a:spLocks noChangeArrowheads="1"/>
          </p:cNvSpPr>
          <p:nvPr/>
        </p:nvSpPr>
        <p:spPr bwMode="auto">
          <a:xfrm>
            <a:off x="6477000" y="14478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KAIZEN START</a:t>
            </a:r>
          </a:p>
        </p:txBody>
      </p:sp>
      <p:sp>
        <p:nvSpPr>
          <p:cNvPr id="11311" name="Rectangle 47"/>
          <p:cNvSpPr>
            <a:spLocks noChangeArrowheads="1"/>
          </p:cNvSpPr>
          <p:nvPr/>
        </p:nvSpPr>
        <p:spPr bwMode="auto">
          <a:xfrm>
            <a:off x="6477000" y="1600200"/>
            <a:ext cx="12954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KAIZEN FINISH</a:t>
            </a:r>
          </a:p>
        </p:txBody>
      </p:sp>
      <p:sp>
        <p:nvSpPr>
          <p:cNvPr id="11312" name="Rectangle 48"/>
          <p:cNvSpPr>
            <a:spLocks noChangeArrowheads="1"/>
          </p:cNvSpPr>
          <p:nvPr/>
        </p:nvSpPr>
        <p:spPr bwMode="auto">
          <a:xfrm>
            <a:off x="7772400" y="11430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t>  </a:t>
            </a:r>
            <a:r>
              <a:rPr lang="en-US" altLang="en-US" sz="1000" b="1" dirty="0" smtClean="0"/>
              <a:t>28sec</a:t>
            </a:r>
          </a:p>
        </p:txBody>
      </p:sp>
      <p:sp>
        <p:nvSpPr>
          <p:cNvPr id="11313" name="Rectangle 49"/>
          <p:cNvSpPr>
            <a:spLocks noChangeArrowheads="1"/>
          </p:cNvSpPr>
          <p:nvPr/>
        </p:nvSpPr>
        <p:spPr bwMode="auto">
          <a:xfrm>
            <a:off x="7772400" y="12954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t> </a:t>
            </a:r>
            <a:r>
              <a:rPr lang="en-US" altLang="en-US" sz="1000" b="1" dirty="0" smtClean="0"/>
              <a:t>28Sec</a:t>
            </a:r>
          </a:p>
        </p:txBody>
      </p:sp>
      <p:sp>
        <p:nvSpPr>
          <p:cNvPr id="11314" name="Rectangle 50"/>
          <p:cNvSpPr>
            <a:spLocks noChangeArrowheads="1"/>
          </p:cNvSpPr>
          <p:nvPr/>
        </p:nvSpPr>
        <p:spPr bwMode="auto">
          <a:xfrm>
            <a:off x="7772400" y="14478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t> </a:t>
            </a:r>
            <a:r>
              <a:rPr lang="en-US" altLang="en-US" sz="1000" b="1" dirty="0" smtClean="0"/>
              <a:t>1/01/2017</a:t>
            </a:r>
          </a:p>
        </p:txBody>
      </p:sp>
      <p:sp>
        <p:nvSpPr>
          <p:cNvPr id="11316" name="Rectangle 52"/>
          <p:cNvSpPr>
            <a:spLocks noChangeArrowheads="1"/>
          </p:cNvSpPr>
          <p:nvPr/>
        </p:nvSpPr>
        <p:spPr bwMode="auto">
          <a:xfrm>
            <a:off x="6477000" y="19050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TEAM MEMBERS </a:t>
            </a:r>
            <a:r>
              <a:rPr lang="en-US" altLang="en-US" sz="1000" b="1" dirty="0" smtClean="0">
                <a:solidFill>
                  <a:srgbClr val="0000FF"/>
                </a:solidFill>
              </a:rPr>
              <a:t>:-</a:t>
            </a:r>
            <a:endParaRPr lang="en-US" altLang="en-US" sz="1000" b="1" dirty="0">
              <a:solidFill>
                <a:srgbClr val="0000FF"/>
              </a:solidFill>
            </a:endParaRPr>
          </a:p>
        </p:txBody>
      </p:sp>
      <p:sp>
        <p:nvSpPr>
          <p:cNvPr id="11317" name="Rectangle 53"/>
          <p:cNvSpPr>
            <a:spLocks noChangeArrowheads="1"/>
          </p:cNvSpPr>
          <p:nvPr/>
        </p:nvSpPr>
        <p:spPr bwMode="auto">
          <a:xfrm>
            <a:off x="6477000" y="20574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t>Snehal, Ajay,Rakesh,Samadhan</a:t>
            </a:r>
            <a:r>
              <a:rPr lang="en-US" altLang="en-US" sz="1000" b="1" dirty="0"/>
              <a:t>, </a:t>
            </a:r>
            <a:r>
              <a:rPr lang="en-US" altLang="en-US" sz="1000" b="1" dirty="0" smtClean="0"/>
              <a:t>Ajit</a:t>
            </a:r>
            <a:endParaRPr lang="en-US" altLang="en-US" sz="1000" b="1" dirty="0"/>
          </a:p>
        </p:txBody>
      </p:sp>
      <p:sp>
        <p:nvSpPr>
          <p:cNvPr id="11319" name="Rectangle 55"/>
          <p:cNvSpPr>
            <a:spLocks noChangeArrowheads="1"/>
          </p:cNvSpPr>
          <p:nvPr/>
        </p:nvSpPr>
        <p:spPr bwMode="auto">
          <a:xfrm>
            <a:off x="6477000" y="23622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dirty="0">
                <a:solidFill>
                  <a:srgbClr val="0000FF"/>
                </a:solidFill>
              </a:rPr>
              <a:t>BENEFITS :-</a:t>
            </a:r>
            <a:endParaRPr lang="en-US" altLang="en-US" sz="1200" b="1" dirty="0"/>
          </a:p>
        </p:txBody>
      </p:sp>
      <p:sp>
        <p:nvSpPr>
          <p:cNvPr id="11321" name="Rectangle 57"/>
          <p:cNvSpPr>
            <a:spLocks noChangeArrowheads="1"/>
          </p:cNvSpPr>
          <p:nvPr/>
        </p:nvSpPr>
        <p:spPr bwMode="auto">
          <a:xfrm>
            <a:off x="6477000" y="26670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t>2.Delivery </a:t>
            </a:r>
            <a:r>
              <a:rPr lang="en-US" altLang="en-US" sz="1000" b="1" dirty="0"/>
              <a:t>achieved.</a:t>
            </a:r>
          </a:p>
        </p:txBody>
      </p:sp>
      <p:sp>
        <p:nvSpPr>
          <p:cNvPr id="11322" name="Rectangle 58"/>
          <p:cNvSpPr>
            <a:spLocks noChangeArrowheads="1"/>
          </p:cNvSpPr>
          <p:nvPr/>
        </p:nvSpPr>
        <p:spPr bwMode="auto">
          <a:xfrm>
            <a:off x="6477000" y="28194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000" b="1" dirty="0"/>
          </a:p>
        </p:txBody>
      </p:sp>
      <p:sp>
        <p:nvSpPr>
          <p:cNvPr id="11323" name="Rectangle 59"/>
          <p:cNvSpPr>
            <a:spLocks noChangeArrowheads="1"/>
          </p:cNvSpPr>
          <p:nvPr/>
        </p:nvSpPr>
        <p:spPr bwMode="auto">
          <a:xfrm>
            <a:off x="152400" y="6477000"/>
            <a:ext cx="3048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MANAGER’S SIGN :- </a:t>
            </a:r>
            <a:endParaRPr lang="en-US" altLang="en-US" sz="1000" b="1" dirty="0"/>
          </a:p>
        </p:txBody>
      </p:sp>
      <p:sp>
        <p:nvSpPr>
          <p:cNvPr id="11324" name="Rectangle 60"/>
          <p:cNvSpPr>
            <a:spLocks noChangeArrowheads="1"/>
          </p:cNvSpPr>
          <p:nvPr/>
        </p:nvSpPr>
        <p:spPr bwMode="auto">
          <a:xfrm>
            <a:off x="152400" y="6248400"/>
            <a:ext cx="3048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REGISTERED BY :- </a:t>
            </a:r>
            <a:r>
              <a:rPr lang="en-US" altLang="en-US" sz="1000" b="1" dirty="0" smtClean="0"/>
              <a:t>Ajay Bhor</a:t>
            </a:r>
            <a:endParaRPr lang="en-US" altLang="en-US" sz="1000" b="1" dirty="0"/>
          </a:p>
        </p:txBody>
      </p:sp>
      <p:sp>
        <p:nvSpPr>
          <p:cNvPr id="11325" name="Rectangle 61"/>
          <p:cNvSpPr>
            <a:spLocks noChangeArrowheads="1"/>
          </p:cNvSpPr>
          <p:nvPr/>
        </p:nvSpPr>
        <p:spPr bwMode="auto">
          <a:xfrm>
            <a:off x="152400" y="6019800"/>
            <a:ext cx="30480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solidFill>
                  <a:srgbClr val="0000FF"/>
                </a:solidFill>
              </a:rPr>
              <a:t>REGISTRATION </a:t>
            </a:r>
            <a:r>
              <a:rPr lang="en-US" altLang="en-US" sz="1000" b="1" dirty="0" smtClean="0">
                <a:solidFill>
                  <a:srgbClr val="0000FF"/>
                </a:solidFill>
              </a:rPr>
              <a:t>NO&amp;DATE</a:t>
            </a:r>
            <a:r>
              <a:rPr lang="en-US" altLang="en-US" sz="1000" b="1" dirty="0" smtClean="0">
                <a:solidFill>
                  <a:srgbClr val="000000"/>
                </a:solidFill>
              </a:rPr>
              <a:t>:24/12/2016 </a:t>
            </a:r>
            <a:endParaRPr lang="en-US" altLang="en-US" sz="1000" b="1" dirty="0">
              <a:solidFill>
                <a:srgbClr val="000000"/>
              </a:solidFill>
            </a:endParaRPr>
          </a:p>
        </p:txBody>
      </p:sp>
      <p:sp>
        <p:nvSpPr>
          <p:cNvPr id="11326" name="Rectangle 62"/>
          <p:cNvSpPr>
            <a:spLocks noChangeArrowheads="1"/>
          </p:cNvSpPr>
          <p:nvPr/>
        </p:nvSpPr>
        <p:spPr bwMode="auto">
          <a:xfrm>
            <a:off x="152400" y="3886200"/>
            <a:ext cx="3048000" cy="1333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WHY - WHY </a:t>
            </a:r>
            <a:r>
              <a:rPr lang="en-US" altLang="en-US" sz="1000" b="1" dirty="0">
                <a:solidFill>
                  <a:srgbClr val="0000FF"/>
                </a:solidFill>
              </a:rPr>
              <a:t>ANALYSIS :- </a:t>
            </a:r>
          </a:p>
          <a:p>
            <a:pPr eaLnBrk="1" hangingPunct="1">
              <a:spcBef>
                <a:spcPct val="0"/>
              </a:spcBef>
              <a:buFontTx/>
              <a:buNone/>
            </a:pPr>
            <a:endParaRPr lang="en-US" altLang="en-US" sz="1000" b="1" dirty="0" smtClean="0"/>
          </a:p>
          <a:p>
            <a:pPr eaLnBrk="1" hangingPunct="1">
              <a:spcBef>
                <a:spcPct val="0"/>
              </a:spcBef>
              <a:buFontTx/>
              <a:buNone/>
            </a:pPr>
            <a:r>
              <a:rPr lang="en-US" altLang="en-US" sz="1000" b="1" dirty="0" smtClean="0"/>
              <a:t>Why 1-Manpower require for free rotation &amp; </a:t>
            </a:r>
          </a:p>
          <a:p>
            <a:pPr eaLnBrk="1" hangingPunct="1">
              <a:spcBef>
                <a:spcPct val="0"/>
              </a:spcBef>
              <a:buFontTx/>
              <a:buNone/>
            </a:pPr>
            <a:r>
              <a:rPr lang="en-US" altLang="en-US" sz="1000" b="1" dirty="0" smtClean="0"/>
              <a:t>flushing  is more</a:t>
            </a:r>
          </a:p>
          <a:p>
            <a:pPr eaLnBrk="1" hangingPunct="1">
              <a:spcBef>
                <a:spcPct val="0"/>
              </a:spcBef>
              <a:buFontTx/>
              <a:buNone/>
            </a:pPr>
            <a:r>
              <a:rPr lang="en-US" altLang="en-US" sz="1000" b="1" dirty="0" smtClean="0"/>
              <a:t>Why 2- separate operator require for both testing</a:t>
            </a:r>
          </a:p>
          <a:p>
            <a:pPr eaLnBrk="1" hangingPunct="1">
              <a:spcBef>
                <a:spcPct val="0"/>
              </a:spcBef>
              <a:buFontTx/>
              <a:buNone/>
            </a:pPr>
            <a:r>
              <a:rPr lang="en-US" altLang="en-US" sz="1000" b="1" dirty="0" smtClean="0"/>
              <a:t>Why 3- both testing done on separate station</a:t>
            </a:r>
            <a:endParaRPr lang="en-US" altLang="en-US" sz="1000" b="1" dirty="0"/>
          </a:p>
        </p:txBody>
      </p:sp>
      <p:sp>
        <p:nvSpPr>
          <p:cNvPr id="11327" name="Rectangle 63"/>
          <p:cNvSpPr>
            <a:spLocks noChangeArrowheads="1"/>
          </p:cNvSpPr>
          <p:nvPr/>
        </p:nvSpPr>
        <p:spPr bwMode="auto">
          <a:xfrm>
            <a:off x="3200400" y="3886200"/>
            <a:ext cx="3276600" cy="2819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en-US" altLang="en-US" sz="1100" b="1" dirty="0">
                <a:solidFill>
                  <a:srgbClr val="0000FF"/>
                </a:solidFill>
              </a:rPr>
              <a:t>RESULT </a:t>
            </a:r>
            <a:r>
              <a:rPr lang="en-US" altLang="en-US" sz="1100" b="1" dirty="0" smtClean="0">
                <a:solidFill>
                  <a:srgbClr val="0000FF"/>
                </a:solidFill>
              </a:rPr>
              <a:t>: </a:t>
            </a:r>
            <a:r>
              <a:rPr lang="en-US" altLang="en-US" sz="1100" b="1" dirty="0" smtClean="0"/>
              <a:t>Manpower reduced by 1/shift</a:t>
            </a:r>
            <a:endParaRPr lang="en-US" altLang="en-US" sz="1200" b="1" dirty="0"/>
          </a:p>
        </p:txBody>
      </p:sp>
      <p:sp>
        <p:nvSpPr>
          <p:cNvPr id="11328" name="Rectangle 64"/>
          <p:cNvSpPr>
            <a:spLocks noChangeArrowheads="1"/>
          </p:cNvSpPr>
          <p:nvPr/>
        </p:nvSpPr>
        <p:spPr bwMode="auto">
          <a:xfrm>
            <a:off x="6477000" y="5105400"/>
            <a:ext cx="2514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000" b="1" dirty="0">
                <a:solidFill>
                  <a:srgbClr val="0000FF"/>
                </a:solidFill>
              </a:rPr>
              <a:t>COST INCURRED FOR MAKING KAIZEN</a:t>
            </a:r>
          </a:p>
        </p:txBody>
      </p:sp>
      <p:sp>
        <p:nvSpPr>
          <p:cNvPr id="11329" name="Rectangle 65"/>
          <p:cNvSpPr>
            <a:spLocks noChangeArrowheads="1"/>
          </p:cNvSpPr>
          <p:nvPr/>
        </p:nvSpPr>
        <p:spPr bwMode="auto">
          <a:xfrm>
            <a:off x="6477000" y="5334000"/>
            <a:ext cx="8382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MATERIAL COST</a:t>
            </a:r>
          </a:p>
          <a:p>
            <a:pPr algn="ctr" eaLnBrk="1" hangingPunct="1">
              <a:spcBef>
                <a:spcPct val="0"/>
              </a:spcBef>
              <a:buFontTx/>
              <a:buNone/>
            </a:pPr>
            <a:r>
              <a:rPr lang="en-US" altLang="en-US" sz="700" b="1" dirty="0"/>
              <a:t>RS.</a:t>
            </a:r>
          </a:p>
        </p:txBody>
      </p:sp>
      <p:sp>
        <p:nvSpPr>
          <p:cNvPr id="11330" name="Rectangle 66"/>
          <p:cNvSpPr>
            <a:spLocks noChangeArrowheads="1"/>
          </p:cNvSpPr>
          <p:nvPr/>
        </p:nvSpPr>
        <p:spPr bwMode="auto">
          <a:xfrm>
            <a:off x="6477000" y="5867400"/>
            <a:ext cx="2514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800" b="1" dirty="0">
                <a:solidFill>
                  <a:srgbClr val="0000FF"/>
                </a:solidFill>
              </a:rPr>
              <a:t>SCOPE &amp; PLAN FOR HORIZONTAL DEPLOYMENT</a:t>
            </a:r>
          </a:p>
        </p:txBody>
      </p:sp>
      <p:sp>
        <p:nvSpPr>
          <p:cNvPr id="11331" name="Rectangle 67"/>
          <p:cNvSpPr>
            <a:spLocks noChangeArrowheads="1"/>
          </p:cNvSpPr>
          <p:nvPr/>
        </p:nvSpPr>
        <p:spPr bwMode="auto">
          <a:xfrm>
            <a:off x="7315200" y="5334000"/>
            <a:ext cx="8382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LABOUR COST</a:t>
            </a:r>
          </a:p>
          <a:p>
            <a:pPr algn="ctr" eaLnBrk="1" hangingPunct="1">
              <a:spcBef>
                <a:spcPct val="0"/>
              </a:spcBef>
              <a:buFontTx/>
              <a:buNone/>
            </a:pPr>
            <a:r>
              <a:rPr lang="en-US" altLang="en-US" sz="700" b="1" dirty="0"/>
              <a:t>RS.</a:t>
            </a:r>
          </a:p>
        </p:txBody>
      </p:sp>
      <p:sp>
        <p:nvSpPr>
          <p:cNvPr id="11332" name="Rectangle 68"/>
          <p:cNvSpPr>
            <a:spLocks noChangeArrowheads="1"/>
          </p:cNvSpPr>
          <p:nvPr/>
        </p:nvSpPr>
        <p:spPr bwMode="auto">
          <a:xfrm>
            <a:off x="8153400" y="5334000"/>
            <a:ext cx="8382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TOTAL COST</a:t>
            </a:r>
          </a:p>
          <a:p>
            <a:pPr algn="ctr" eaLnBrk="1" hangingPunct="1">
              <a:spcBef>
                <a:spcPct val="0"/>
              </a:spcBef>
              <a:buFontTx/>
              <a:buNone/>
            </a:pPr>
            <a:r>
              <a:rPr lang="en-US" altLang="en-US" sz="700" b="1" dirty="0" smtClean="0"/>
              <a:t>RS.</a:t>
            </a:r>
            <a:endParaRPr lang="en-US" altLang="en-US" sz="700" b="1" dirty="0"/>
          </a:p>
        </p:txBody>
      </p:sp>
      <p:sp>
        <p:nvSpPr>
          <p:cNvPr id="11336" name="Rectangle 72"/>
          <p:cNvSpPr>
            <a:spLocks noChangeArrowheads="1"/>
          </p:cNvSpPr>
          <p:nvPr/>
        </p:nvSpPr>
        <p:spPr bwMode="auto">
          <a:xfrm>
            <a:off x="6477000" y="6096000"/>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SR.</a:t>
            </a:r>
          </a:p>
          <a:p>
            <a:pPr algn="ctr" eaLnBrk="1" hangingPunct="1">
              <a:spcBef>
                <a:spcPct val="0"/>
              </a:spcBef>
              <a:buFontTx/>
              <a:buNone/>
            </a:pPr>
            <a:r>
              <a:rPr lang="en-US" altLang="en-US" sz="700" b="1" dirty="0"/>
              <a:t>NO.</a:t>
            </a:r>
          </a:p>
        </p:txBody>
      </p:sp>
      <p:sp>
        <p:nvSpPr>
          <p:cNvPr id="11337" name="Rectangle 73"/>
          <p:cNvSpPr>
            <a:spLocks noChangeArrowheads="1"/>
          </p:cNvSpPr>
          <p:nvPr/>
        </p:nvSpPr>
        <p:spPr bwMode="auto">
          <a:xfrm>
            <a:off x="6705600" y="6096000"/>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CELL</a:t>
            </a:r>
          </a:p>
        </p:txBody>
      </p:sp>
      <p:sp>
        <p:nvSpPr>
          <p:cNvPr id="11338" name="Rectangle 74"/>
          <p:cNvSpPr>
            <a:spLocks noChangeArrowheads="1"/>
          </p:cNvSpPr>
          <p:nvPr/>
        </p:nvSpPr>
        <p:spPr bwMode="auto">
          <a:xfrm>
            <a:off x="7162800" y="6096000"/>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TARGET</a:t>
            </a:r>
          </a:p>
        </p:txBody>
      </p:sp>
      <p:sp>
        <p:nvSpPr>
          <p:cNvPr id="11339" name="Rectangle 75"/>
          <p:cNvSpPr>
            <a:spLocks noChangeArrowheads="1"/>
          </p:cNvSpPr>
          <p:nvPr/>
        </p:nvSpPr>
        <p:spPr bwMode="auto">
          <a:xfrm>
            <a:off x="7696200" y="6096000"/>
            <a:ext cx="838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800" b="1" dirty="0"/>
              <a:t>NA</a:t>
            </a:r>
          </a:p>
        </p:txBody>
      </p:sp>
      <p:sp>
        <p:nvSpPr>
          <p:cNvPr id="11340" name="Rectangle 76"/>
          <p:cNvSpPr>
            <a:spLocks noChangeArrowheads="1"/>
          </p:cNvSpPr>
          <p:nvPr/>
        </p:nvSpPr>
        <p:spPr bwMode="auto">
          <a:xfrm>
            <a:off x="8534400" y="6096000"/>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700" b="1" dirty="0"/>
              <a:t>STATUS</a:t>
            </a:r>
          </a:p>
        </p:txBody>
      </p:sp>
      <p:sp>
        <p:nvSpPr>
          <p:cNvPr id="11341" name="Rectangle 78"/>
          <p:cNvSpPr>
            <a:spLocks noChangeArrowheads="1"/>
          </p:cNvSpPr>
          <p:nvPr/>
        </p:nvSpPr>
        <p:spPr bwMode="auto">
          <a:xfrm>
            <a:off x="6705600" y="6324600"/>
            <a:ext cx="4572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900" b="1" dirty="0" smtClean="0"/>
              <a:t>	</a:t>
            </a:r>
            <a:endParaRPr lang="en-US" altLang="en-US" sz="900" b="1" dirty="0"/>
          </a:p>
        </p:txBody>
      </p:sp>
      <p:sp>
        <p:nvSpPr>
          <p:cNvPr id="11342" name="Rectangle 79"/>
          <p:cNvSpPr>
            <a:spLocks noChangeArrowheads="1"/>
          </p:cNvSpPr>
          <p:nvPr/>
        </p:nvSpPr>
        <p:spPr bwMode="auto">
          <a:xfrm>
            <a:off x="7162800" y="6324600"/>
            <a:ext cx="5334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343" name="Rectangle 80"/>
          <p:cNvSpPr>
            <a:spLocks noChangeArrowheads="1"/>
          </p:cNvSpPr>
          <p:nvPr/>
        </p:nvSpPr>
        <p:spPr bwMode="auto">
          <a:xfrm>
            <a:off x="7696200" y="6324600"/>
            <a:ext cx="838200" cy="381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45715" rIns="0"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en-US" altLang="en-US" sz="1000" b="1" dirty="0"/>
          </a:p>
        </p:txBody>
      </p:sp>
      <p:sp>
        <p:nvSpPr>
          <p:cNvPr id="11345" name="Rectangle 82"/>
          <p:cNvSpPr>
            <a:spLocks noChangeArrowheads="1"/>
          </p:cNvSpPr>
          <p:nvPr/>
        </p:nvSpPr>
        <p:spPr bwMode="auto">
          <a:xfrm>
            <a:off x="133350" y="5038106"/>
            <a:ext cx="3048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en-US" altLang="en-US" sz="1400" b="1" dirty="0">
                <a:solidFill>
                  <a:srgbClr val="0000FF"/>
                </a:solidFill>
              </a:rPr>
              <a:t>ROOT </a:t>
            </a:r>
            <a:r>
              <a:rPr lang="en-US" altLang="en-US" sz="1400" b="1" dirty="0" smtClean="0">
                <a:solidFill>
                  <a:srgbClr val="0000FF"/>
                </a:solidFill>
              </a:rPr>
              <a:t>CAUSE </a:t>
            </a:r>
            <a:r>
              <a:rPr lang="en-US" altLang="en-US" sz="1100" b="1" dirty="0" smtClean="0">
                <a:solidFill>
                  <a:srgbClr val="0000FF"/>
                </a:solidFill>
              </a:rPr>
              <a:t>:-</a:t>
            </a:r>
          </a:p>
          <a:p>
            <a:pPr eaLnBrk="1" hangingPunct="1">
              <a:spcBef>
                <a:spcPct val="0"/>
              </a:spcBef>
              <a:buNone/>
            </a:pPr>
            <a:r>
              <a:rPr lang="en-US" altLang="en-US" sz="1100" b="1" dirty="0" smtClean="0"/>
              <a:t>Free rotation &amp; flushing need to be combine</a:t>
            </a:r>
            <a:endParaRPr lang="en-US" altLang="en-US" sz="1100" b="1" dirty="0"/>
          </a:p>
        </p:txBody>
      </p:sp>
      <p:sp>
        <p:nvSpPr>
          <p:cNvPr id="11346" name="Rectangle 85"/>
          <p:cNvSpPr>
            <a:spLocks noChangeArrowheads="1"/>
          </p:cNvSpPr>
          <p:nvPr/>
        </p:nvSpPr>
        <p:spPr bwMode="auto">
          <a:xfrm>
            <a:off x="6477000" y="3276600"/>
            <a:ext cx="2514600" cy="304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100" b="1" dirty="0">
                <a:solidFill>
                  <a:srgbClr val="0000FF"/>
                </a:solidFill>
              </a:rPr>
              <a:t>KAIZEN SUSTENANCE</a:t>
            </a:r>
          </a:p>
        </p:txBody>
      </p:sp>
      <p:sp>
        <p:nvSpPr>
          <p:cNvPr id="11347" name="Rectangle 86"/>
          <p:cNvSpPr>
            <a:spLocks noChangeArrowheads="1"/>
          </p:cNvSpPr>
          <p:nvPr/>
        </p:nvSpPr>
        <p:spPr bwMode="auto">
          <a:xfrm>
            <a:off x="6477000" y="4191000"/>
            <a:ext cx="291953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HOW TO DO </a:t>
            </a:r>
            <a:r>
              <a:rPr lang="en-US" altLang="en-US" sz="1100" b="1" dirty="0" smtClean="0">
                <a:solidFill>
                  <a:srgbClr val="0000FF"/>
                </a:solidFill>
              </a:rPr>
              <a:t>:- </a:t>
            </a:r>
            <a:r>
              <a:rPr lang="en-US" altLang="en-US" sz="1100" b="1" dirty="0" smtClean="0"/>
              <a:t>Document  updating </a:t>
            </a:r>
          </a:p>
          <a:p>
            <a:pPr eaLnBrk="1" hangingPunct="1">
              <a:spcBef>
                <a:spcPct val="0"/>
              </a:spcBef>
              <a:buFontTx/>
              <a:buNone/>
            </a:pPr>
            <a:r>
              <a:rPr lang="en-US" altLang="en-US" sz="1100" b="1" dirty="0" smtClean="0"/>
              <a:t>as per process</a:t>
            </a:r>
          </a:p>
        </p:txBody>
      </p:sp>
      <p:sp>
        <p:nvSpPr>
          <p:cNvPr id="11348" name="Rectangle 87"/>
          <p:cNvSpPr>
            <a:spLocks noChangeArrowheads="1"/>
          </p:cNvSpPr>
          <p:nvPr/>
        </p:nvSpPr>
        <p:spPr bwMode="auto">
          <a:xfrm>
            <a:off x="6477000" y="46482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FREQUENCY </a:t>
            </a:r>
            <a:r>
              <a:rPr lang="en-US" altLang="en-US" sz="1100" b="1" dirty="0" smtClean="0">
                <a:solidFill>
                  <a:srgbClr val="0000FF"/>
                </a:solidFill>
              </a:rPr>
              <a:t>:- </a:t>
            </a:r>
            <a:r>
              <a:rPr lang="en-US" altLang="en-US" sz="1100" b="1" dirty="0" smtClean="0"/>
              <a:t>1 time activity  </a:t>
            </a:r>
            <a:endParaRPr lang="en-US" altLang="en-US" sz="1000" b="1" dirty="0"/>
          </a:p>
        </p:txBody>
      </p:sp>
      <p:sp>
        <p:nvSpPr>
          <p:cNvPr id="11349" name="Rectangle 88"/>
          <p:cNvSpPr>
            <a:spLocks noChangeArrowheads="1"/>
          </p:cNvSpPr>
          <p:nvPr/>
        </p:nvSpPr>
        <p:spPr bwMode="auto">
          <a:xfrm>
            <a:off x="6477000" y="3666039"/>
            <a:ext cx="2590800" cy="524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100" b="1" dirty="0">
                <a:solidFill>
                  <a:srgbClr val="0000FF"/>
                </a:solidFill>
              </a:rPr>
              <a:t>WHAT TO DO </a:t>
            </a:r>
            <a:r>
              <a:rPr lang="en-US" altLang="en-US" sz="1100" b="1" dirty="0" smtClean="0">
                <a:solidFill>
                  <a:srgbClr val="0000FF"/>
                </a:solidFill>
              </a:rPr>
              <a:t>:- </a:t>
            </a:r>
            <a:r>
              <a:rPr lang="en-US" altLang="en-US" sz="1100" b="1" dirty="0" smtClean="0"/>
              <a:t>Process change </a:t>
            </a:r>
          </a:p>
          <a:p>
            <a:pPr eaLnBrk="1" hangingPunct="1">
              <a:spcBef>
                <a:spcPct val="0"/>
              </a:spcBef>
              <a:buFontTx/>
              <a:buNone/>
            </a:pPr>
            <a:r>
              <a:rPr lang="en-US" altLang="en-US" sz="1100" b="1" dirty="0" smtClean="0"/>
              <a:t>Note , PCP to be change</a:t>
            </a:r>
            <a:endParaRPr lang="en-US" altLang="en-US" sz="1100" b="1" dirty="0"/>
          </a:p>
        </p:txBody>
      </p:sp>
      <p:sp>
        <p:nvSpPr>
          <p:cNvPr id="11350" name="Rectangle 89"/>
          <p:cNvSpPr>
            <a:spLocks noChangeArrowheads="1"/>
          </p:cNvSpPr>
          <p:nvPr/>
        </p:nvSpPr>
        <p:spPr bwMode="auto">
          <a:xfrm>
            <a:off x="7162800" y="381000"/>
            <a:ext cx="17526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800" b="1" dirty="0">
                <a:solidFill>
                  <a:srgbClr val="0000FF"/>
                </a:solidFill>
              </a:rPr>
              <a:t>KAIZEN NO:-</a:t>
            </a:r>
            <a:r>
              <a:rPr lang="en-US" altLang="en-US" sz="800" b="1" dirty="0"/>
              <a:t> </a:t>
            </a:r>
            <a:endParaRPr lang="en-US" altLang="en-US" sz="600" b="1" dirty="0">
              <a:solidFill>
                <a:srgbClr val="FF0000"/>
              </a:solidFill>
            </a:endParaRPr>
          </a:p>
        </p:txBody>
      </p:sp>
      <p:sp>
        <p:nvSpPr>
          <p:cNvPr id="11351" name="Rectangle 92"/>
          <p:cNvSpPr>
            <a:spLocks noChangeArrowheads="1"/>
          </p:cNvSpPr>
          <p:nvPr/>
        </p:nvSpPr>
        <p:spPr bwMode="auto">
          <a:xfrm>
            <a:off x="6477000" y="2834244"/>
            <a:ext cx="2514600" cy="16130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t>3.Productivity per manpower increased </a:t>
            </a:r>
            <a:endParaRPr lang="en-US" altLang="en-US" sz="1000" b="1" dirty="0"/>
          </a:p>
        </p:txBody>
      </p:sp>
      <p:sp>
        <p:nvSpPr>
          <p:cNvPr id="11352" name="Rectangle 105"/>
          <p:cNvSpPr>
            <a:spLocks noChangeArrowheads="1"/>
          </p:cNvSpPr>
          <p:nvPr/>
        </p:nvSpPr>
        <p:spPr bwMode="auto">
          <a:xfrm>
            <a:off x="152400" y="152400"/>
            <a:ext cx="8839200" cy="655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b="1" dirty="0"/>
          </a:p>
        </p:txBody>
      </p:sp>
      <p:sp>
        <p:nvSpPr>
          <p:cNvPr id="11354" name="Text Box 92"/>
          <p:cNvSpPr txBox="1">
            <a:spLocks noChangeArrowheads="1"/>
          </p:cNvSpPr>
          <p:nvPr/>
        </p:nvSpPr>
        <p:spPr bwMode="auto">
          <a:xfrm>
            <a:off x="304800" y="152401"/>
            <a:ext cx="1524000" cy="466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9" tIns="45715" rIns="91429" bIns="45715">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dirty="0"/>
              <a:t>AD</a:t>
            </a:r>
            <a:r>
              <a:rPr lang="en-US" altLang="en-US" sz="2400" b="1" dirty="0">
                <a:solidFill>
                  <a:srgbClr val="FF0000"/>
                </a:solidFill>
                <a:latin typeface="Wingdings 3" pitchFamily="18" charset="2"/>
              </a:rPr>
              <a:t>q</a:t>
            </a:r>
            <a:r>
              <a:rPr lang="en-US" altLang="en-US" sz="2400" b="1" dirty="0"/>
              <a:t>IK</a:t>
            </a:r>
          </a:p>
        </p:txBody>
      </p:sp>
      <p:sp>
        <p:nvSpPr>
          <p:cNvPr id="11356" name="Rectangle 83"/>
          <p:cNvSpPr>
            <a:spLocks noChangeArrowheads="1"/>
          </p:cNvSpPr>
          <p:nvPr/>
        </p:nvSpPr>
        <p:spPr bwMode="auto">
          <a:xfrm>
            <a:off x="228600" y="2422097"/>
            <a:ext cx="838200" cy="228600"/>
          </a:xfrm>
          <a:prstGeom prst="rect">
            <a:avLst/>
          </a:prstGeom>
          <a:solidFill>
            <a:srgbClr val="0000FF"/>
          </a:solid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200" b="1" dirty="0" smtClean="0">
                <a:solidFill>
                  <a:schemeClr val="bg1"/>
                </a:solidFill>
              </a:rPr>
              <a:t>BEFORE</a:t>
            </a:r>
            <a:endParaRPr lang="en-US" altLang="en-US" sz="2400" b="1" dirty="0">
              <a:solidFill>
                <a:schemeClr val="bg1"/>
              </a:solidFill>
              <a:latin typeface="Times New Roman" pitchFamily="18" charset="0"/>
            </a:endParaRPr>
          </a:p>
        </p:txBody>
      </p:sp>
      <p:sp>
        <p:nvSpPr>
          <p:cNvPr id="11357" name="Rectangle 84"/>
          <p:cNvSpPr>
            <a:spLocks noChangeArrowheads="1"/>
          </p:cNvSpPr>
          <p:nvPr/>
        </p:nvSpPr>
        <p:spPr bwMode="auto">
          <a:xfrm>
            <a:off x="3200402" y="1943100"/>
            <a:ext cx="838200" cy="228600"/>
          </a:xfrm>
          <a:prstGeom prst="rect">
            <a:avLst/>
          </a:prstGeom>
          <a:solidFill>
            <a:srgbClr val="0000FF"/>
          </a:solidFill>
          <a:ln w="9525">
            <a:solidFill>
              <a:schemeClr val="tx1"/>
            </a:solidFill>
            <a:miter lim="800000"/>
            <a:headEnd/>
            <a:tailEnd/>
          </a:ln>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200" b="1" dirty="0">
                <a:solidFill>
                  <a:schemeClr val="bg1"/>
                </a:solidFill>
              </a:rPr>
              <a:t>AFTER</a:t>
            </a:r>
            <a:endParaRPr lang="en-US" altLang="en-US" sz="2400" b="1" dirty="0">
              <a:solidFill>
                <a:schemeClr val="bg1"/>
              </a:solidFill>
              <a:latin typeface="Times New Roman" pitchFamily="18" charset="0"/>
            </a:endParaRPr>
          </a:p>
        </p:txBody>
      </p:sp>
      <p:cxnSp>
        <p:nvCxnSpPr>
          <p:cNvPr id="4" name="Straight Connector 3"/>
          <p:cNvCxnSpPr/>
          <p:nvPr/>
        </p:nvCxnSpPr>
        <p:spPr bwMode="auto">
          <a:xfrm>
            <a:off x="3200401" y="1981202"/>
            <a:ext cx="1" cy="188322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1" name="Rectangle 50"/>
          <p:cNvSpPr>
            <a:spLocks noChangeArrowheads="1"/>
          </p:cNvSpPr>
          <p:nvPr/>
        </p:nvSpPr>
        <p:spPr bwMode="auto">
          <a:xfrm>
            <a:off x="7772400" y="1600200"/>
            <a:ext cx="12192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a:t> </a:t>
            </a:r>
            <a:r>
              <a:rPr lang="en-US" altLang="en-US" sz="1000" b="1" dirty="0" smtClean="0"/>
              <a:t>10/02/2017</a:t>
            </a:r>
            <a:endParaRPr lang="en-US" altLang="en-US" sz="1000" b="1" dirty="0"/>
          </a:p>
        </p:txBody>
      </p:sp>
      <p:sp>
        <p:nvSpPr>
          <p:cNvPr id="105" name="Rectangle 36"/>
          <p:cNvSpPr>
            <a:spLocks noChangeArrowheads="1"/>
          </p:cNvSpPr>
          <p:nvPr/>
        </p:nvSpPr>
        <p:spPr bwMode="auto">
          <a:xfrm>
            <a:off x="6019800" y="457200"/>
            <a:ext cx="304800" cy="152400"/>
          </a:xfrm>
          <a:prstGeom prst="rect">
            <a:avLst/>
          </a:prstGeom>
          <a:solidFill>
            <a:srgbClr val="00B050"/>
          </a:solidFill>
          <a:ln w="9525">
            <a:solidFill>
              <a:schemeClr val="tx1"/>
            </a:solidFill>
            <a:miter lim="800000"/>
            <a:headEnd/>
            <a:tailEnd/>
          </a:ln>
        </p:spPr>
        <p:txBody>
          <a:bodyPr wrap="none" lIns="91429" tIns="45715" rIns="91429" bIns="45715" anchor="ctr"/>
          <a:lstStyle/>
          <a:p>
            <a:pPr algn="ctr">
              <a:spcBef>
                <a:spcPct val="0"/>
              </a:spcBef>
            </a:pPr>
            <a:r>
              <a:rPr lang="en-US" altLang="en-US" sz="1000" b="1" dirty="0">
                <a:latin typeface="Arial" charset="0"/>
              </a:rPr>
              <a:t>C</a:t>
            </a:r>
          </a:p>
        </p:txBody>
      </p:sp>
      <p:sp>
        <p:nvSpPr>
          <p:cNvPr id="108" name="Rectangle 57"/>
          <p:cNvSpPr>
            <a:spLocks noChangeArrowheads="1"/>
          </p:cNvSpPr>
          <p:nvPr/>
        </p:nvSpPr>
        <p:spPr bwMode="auto">
          <a:xfrm>
            <a:off x="6477000" y="2514600"/>
            <a:ext cx="2514600" cy="152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1429" tIns="45715" rIns="91429" bIns="45715"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dirty="0" smtClean="0"/>
              <a:t>1.Manday  saved by 0.7 /month</a:t>
            </a:r>
            <a:endParaRPr lang="en-US" altLang="en-US" sz="1000" b="1" dirty="0">
              <a:solidFill>
                <a:srgbClr val="4027D9"/>
              </a:solidFill>
            </a:endParaRPr>
          </a:p>
        </p:txBody>
      </p:sp>
      <p:sp>
        <p:nvSpPr>
          <p:cNvPr id="11" name="Rectangle 10"/>
          <p:cNvSpPr/>
          <p:nvPr/>
        </p:nvSpPr>
        <p:spPr>
          <a:xfrm>
            <a:off x="228600" y="3264267"/>
            <a:ext cx="2857500" cy="600164"/>
          </a:xfrm>
          <a:prstGeom prst="rect">
            <a:avLst/>
          </a:prstGeom>
        </p:spPr>
        <p:txBody>
          <a:bodyPr wrap="square">
            <a:spAutoFit/>
          </a:bodyPr>
          <a:lstStyle/>
          <a:p>
            <a:r>
              <a:rPr lang="en-US" sz="1100" b="1" dirty="0" smtClean="0">
                <a:latin typeface="Arial" charset="0"/>
              </a:rPr>
              <a:t>Separate station for free rotation &amp; Flushing.</a:t>
            </a:r>
          </a:p>
          <a:p>
            <a:r>
              <a:rPr lang="en-US" sz="1100" b="1" dirty="0" smtClean="0">
                <a:latin typeface="Arial" charset="0"/>
              </a:rPr>
              <a:t> 2 operators require.</a:t>
            </a:r>
            <a:endParaRPr lang="en-US" sz="1100" b="1" dirty="0">
              <a:latin typeface="Arial" charset="0"/>
            </a:endParaRPr>
          </a:p>
        </p:txBody>
      </p:sp>
      <p:sp>
        <p:nvSpPr>
          <p:cNvPr id="12" name="Rectangle 11"/>
          <p:cNvSpPr/>
          <p:nvPr/>
        </p:nvSpPr>
        <p:spPr>
          <a:xfrm>
            <a:off x="3200400" y="3328355"/>
            <a:ext cx="3048000" cy="600164"/>
          </a:xfrm>
          <a:prstGeom prst="rect">
            <a:avLst/>
          </a:prstGeom>
        </p:spPr>
        <p:txBody>
          <a:bodyPr wrap="square">
            <a:spAutoFit/>
          </a:bodyPr>
          <a:lstStyle/>
          <a:p>
            <a:r>
              <a:rPr lang="en-US" sz="1100" b="1" dirty="0" smtClean="0">
                <a:latin typeface="Arial" charset="0"/>
              </a:rPr>
              <a:t>Combi machine for free rotation &amp; Flushing.</a:t>
            </a:r>
          </a:p>
          <a:p>
            <a:r>
              <a:rPr lang="en-US" sz="1100" b="1" dirty="0" smtClean="0">
                <a:latin typeface="Arial" charset="0"/>
              </a:rPr>
              <a:t>Single operator require</a:t>
            </a:r>
            <a:endParaRPr lang="en-US" sz="1100" b="1" dirty="0">
              <a:latin typeface="Arial" charset="0"/>
            </a:endParaRPr>
          </a:p>
        </p:txBody>
      </p:sp>
      <p:graphicFrame>
        <p:nvGraphicFramePr>
          <p:cNvPr id="10" name="Chart 9"/>
          <p:cNvGraphicFramePr/>
          <p:nvPr>
            <p:extLst/>
          </p:nvPr>
        </p:nvGraphicFramePr>
        <p:xfrm>
          <a:off x="3276600" y="4724400"/>
          <a:ext cx="1524000" cy="1561110"/>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Arrow Connector 4"/>
          <p:cNvCxnSpPr/>
          <p:nvPr/>
        </p:nvCxnSpPr>
        <p:spPr>
          <a:xfrm>
            <a:off x="4000500" y="5162055"/>
            <a:ext cx="381000" cy="27560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9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943100"/>
            <a:ext cx="1657350" cy="139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6" name="Picture 2" descr="C:\Users\me108\Desktop\New folder\IMG_20161217_08583014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22185" y="1536700"/>
            <a:ext cx="2125230" cy="1882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1843763"/>
      </p:ext>
    </p:extLst>
  </p:cSld>
  <p:clrMapOvr>
    <a:masterClrMapping/>
  </p:clrMapOvr>
  <mc:AlternateContent xmlns:mc="http://schemas.openxmlformats.org/markup-compatibility/2006" xmlns:p14="http://schemas.microsoft.com/office/powerpoint/2010/main">
    <mc:Choice Requires="p14">
      <p:transition spd="slow" p14:dur="80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308</Words>
  <Application>Microsoft Office PowerPoint</Application>
  <PresentationFormat>On-screen Show (4:3)</PresentationFormat>
  <Paragraphs>92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169</cp:revision>
  <cp:lastPrinted>2016-10-09T08:06:13Z</cp:lastPrinted>
  <dcterms:created xsi:type="dcterms:W3CDTF">2006-08-16T00:00:00Z</dcterms:created>
  <dcterms:modified xsi:type="dcterms:W3CDTF">2017-04-29T06:56:06Z</dcterms:modified>
</cp:coreProperties>
</file>